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2" r:id="rId1"/>
  </p:sldMasterIdLst>
  <p:sldIdLst>
    <p:sldId id="282" r:id="rId2"/>
    <p:sldId id="267" r:id="rId3"/>
    <p:sldId id="269" r:id="rId4"/>
    <p:sldId id="283" r:id="rId5"/>
    <p:sldId id="280" r:id="rId6"/>
    <p:sldId id="273" r:id="rId7"/>
    <p:sldId id="281" r:id="rId8"/>
    <p:sldId id="277"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E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180B9E8-FD3E-49B6-AF14-25B0A0A0F6E4}" v="1" dt="2021-04-12T19:28:44.66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114" d="100"/>
          <a:sy n="114" d="100"/>
        </p:scale>
        <p:origin x="474" y="10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microsoft.com/office/2015/10/relationships/revisionInfo" Target="revisionInfo.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AB7989B-53D8-48A7-B7E8-BE2CCA494CEC}" type="datetimeFigureOut">
              <a:rPr lang="en-US" smtClean="0"/>
              <a:pPr/>
              <a:t>4/12/2021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29973E-3EC4-4BF1-A393-C1074864C788}" type="slidenum">
              <a:rPr lang="en-US" smtClean="0"/>
              <a:pPr/>
              <a:t>‹#›</a:t>
            </a:fld>
            <a:endParaRPr lang="en-US"/>
          </a:p>
        </p:txBody>
      </p:sp>
    </p:spTree>
    <p:extLst>
      <p:ext uri="{BB962C8B-B14F-4D97-AF65-F5344CB8AC3E}">
        <p14:creationId xmlns:p14="http://schemas.microsoft.com/office/powerpoint/2010/main" val="35585329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AB7989B-53D8-48A7-B7E8-BE2CCA494CEC}" type="datetimeFigureOut">
              <a:rPr lang="en-US" smtClean="0"/>
              <a:pPr/>
              <a:t>4/12/2021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29973E-3EC4-4BF1-A393-C1074864C788}" type="slidenum">
              <a:rPr lang="en-US" smtClean="0"/>
              <a:pPr/>
              <a:t>‹#›</a:t>
            </a:fld>
            <a:endParaRPr lang="en-US"/>
          </a:p>
        </p:txBody>
      </p:sp>
    </p:spTree>
    <p:extLst>
      <p:ext uri="{BB962C8B-B14F-4D97-AF65-F5344CB8AC3E}">
        <p14:creationId xmlns:p14="http://schemas.microsoft.com/office/powerpoint/2010/main" val="6685157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AB7989B-53D8-48A7-B7E8-BE2CCA494CEC}" type="datetimeFigureOut">
              <a:rPr lang="en-US" smtClean="0"/>
              <a:pPr/>
              <a:t>4/12/2021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29973E-3EC4-4BF1-A393-C1074864C788}" type="slidenum">
              <a:rPr lang="en-US" smtClean="0"/>
              <a:pPr/>
              <a:t>‹#›</a:t>
            </a:fld>
            <a:endParaRPr lang="en-US"/>
          </a:p>
        </p:txBody>
      </p:sp>
    </p:spTree>
    <p:extLst>
      <p:ext uri="{BB962C8B-B14F-4D97-AF65-F5344CB8AC3E}">
        <p14:creationId xmlns:p14="http://schemas.microsoft.com/office/powerpoint/2010/main" val="30715617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AB7989B-53D8-48A7-B7E8-BE2CCA494CEC}" type="datetimeFigureOut">
              <a:rPr lang="en-US" smtClean="0"/>
              <a:pPr/>
              <a:t>4/12/2021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29973E-3EC4-4BF1-A393-C1074864C788}" type="slidenum">
              <a:rPr lang="en-US" smtClean="0"/>
              <a:pPr/>
              <a:t>‹#›</a:t>
            </a:fld>
            <a:endParaRPr lang="en-US"/>
          </a:p>
        </p:txBody>
      </p:sp>
    </p:spTree>
    <p:extLst>
      <p:ext uri="{BB962C8B-B14F-4D97-AF65-F5344CB8AC3E}">
        <p14:creationId xmlns:p14="http://schemas.microsoft.com/office/powerpoint/2010/main" val="12028110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AB7989B-53D8-48A7-B7E8-BE2CCA494CEC}" type="datetimeFigureOut">
              <a:rPr lang="en-US" smtClean="0"/>
              <a:pPr/>
              <a:t>4/12/2021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29973E-3EC4-4BF1-A393-C1074864C788}" type="slidenum">
              <a:rPr lang="en-US" smtClean="0"/>
              <a:pPr/>
              <a:t>‹#›</a:t>
            </a:fld>
            <a:endParaRPr lang="en-US"/>
          </a:p>
        </p:txBody>
      </p:sp>
    </p:spTree>
    <p:extLst>
      <p:ext uri="{BB962C8B-B14F-4D97-AF65-F5344CB8AC3E}">
        <p14:creationId xmlns:p14="http://schemas.microsoft.com/office/powerpoint/2010/main" val="1377927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AB7989B-53D8-48A7-B7E8-BE2CCA494CEC}" type="datetimeFigureOut">
              <a:rPr lang="en-US" smtClean="0"/>
              <a:pPr/>
              <a:t>4/12/2021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29973E-3EC4-4BF1-A393-C1074864C788}" type="slidenum">
              <a:rPr lang="en-US" smtClean="0"/>
              <a:pPr/>
              <a:t>‹#›</a:t>
            </a:fld>
            <a:endParaRPr lang="en-US"/>
          </a:p>
        </p:txBody>
      </p:sp>
    </p:spTree>
    <p:extLst>
      <p:ext uri="{BB962C8B-B14F-4D97-AF65-F5344CB8AC3E}">
        <p14:creationId xmlns:p14="http://schemas.microsoft.com/office/powerpoint/2010/main" val="23622396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AB7989B-53D8-48A7-B7E8-BE2CCA494CEC}" type="datetimeFigureOut">
              <a:rPr lang="en-US" smtClean="0"/>
              <a:pPr/>
              <a:t>4/12/2021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E29973E-3EC4-4BF1-A393-C1074864C788}" type="slidenum">
              <a:rPr lang="en-US" smtClean="0"/>
              <a:pPr/>
              <a:t>‹#›</a:t>
            </a:fld>
            <a:endParaRPr lang="en-US"/>
          </a:p>
        </p:txBody>
      </p:sp>
    </p:spTree>
    <p:extLst>
      <p:ext uri="{BB962C8B-B14F-4D97-AF65-F5344CB8AC3E}">
        <p14:creationId xmlns:p14="http://schemas.microsoft.com/office/powerpoint/2010/main" val="12019199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AB7989B-53D8-48A7-B7E8-BE2CCA494CEC}" type="datetimeFigureOut">
              <a:rPr lang="en-US" smtClean="0"/>
              <a:pPr/>
              <a:t>4/12/2021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E29973E-3EC4-4BF1-A393-C1074864C788}" type="slidenum">
              <a:rPr lang="en-US" smtClean="0"/>
              <a:pPr/>
              <a:t>‹#›</a:t>
            </a:fld>
            <a:endParaRPr lang="en-US"/>
          </a:p>
        </p:txBody>
      </p:sp>
    </p:spTree>
    <p:extLst>
      <p:ext uri="{BB962C8B-B14F-4D97-AF65-F5344CB8AC3E}">
        <p14:creationId xmlns:p14="http://schemas.microsoft.com/office/powerpoint/2010/main" val="28223455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B7989B-53D8-48A7-B7E8-BE2CCA494CEC}" type="datetimeFigureOut">
              <a:rPr lang="en-US" smtClean="0"/>
              <a:pPr/>
              <a:t>4/12/2021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E29973E-3EC4-4BF1-A393-C1074864C788}" type="slidenum">
              <a:rPr lang="en-US" smtClean="0"/>
              <a:pPr/>
              <a:t>‹#›</a:t>
            </a:fld>
            <a:endParaRPr lang="en-US"/>
          </a:p>
        </p:txBody>
      </p:sp>
    </p:spTree>
    <p:extLst>
      <p:ext uri="{BB962C8B-B14F-4D97-AF65-F5344CB8AC3E}">
        <p14:creationId xmlns:p14="http://schemas.microsoft.com/office/powerpoint/2010/main" val="31892068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AB7989B-53D8-48A7-B7E8-BE2CCA494CEC}" type="datetimeFigureOut">
              <a:rPr lang="en-US" smtClean="0"/>
              <a:pPr/>
              <a:t>4/12/2021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29973E-3EC4-4BF1-A393-C1074864C788}" type="slidenum">
              <a:rPr lang="en-US" smtClean="0"/>
              <a:pPr/>
              <a:t>‹#›</a:t>
            </a:fld>
            <a:endParaRPr lang="en-US"/>
          </a:p>
        </p:txBody>
      </p:sp>
    </p:spTree>
    <p:extLst>
      <p:ext uri="{BB962C8B-B14F-4D97-AF65-F5344CB8AC3E}">
        <p14:creationId xmlns:p14="http://schemas.microsoft.com/office/powerpoint/2010/main" val="17987058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AB7989B-53D8-48A7-B7E8-BE2CCA494CEC}" type="datetimeFigureOut">
              <a:rPr lang="en-US" smtClean="0"/>
              <a:pPr/>
              <a:t>4/12/2021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29973E-3EC4-4BF1-A393-C1074864C788}" type="slidenum">
              <a:rPr lang="en-US" smtClean="0"/>
              <a:pPr/>
              <a:t>‹#›</a:t>
            </a:fld>
            <a:endParaRPr lang="en-US"/>
          </a:p>
        </p:txBody>
      </p:sp>
    </p:spTree>
    <p:extLst>
      <p:ext uri="{BB962C8B-B14F-4D97-AF65-F5344CB8AC3E}">
        <p14:creationId xmlns:p14="http://schemas.microsoft.com/office/powerpoint/2010/main" val="36337471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B7989B-53D8-48A7-B7E8-BE2CCA494CEC}" type="datetimeFigureOut">
              <a:rPr lang="en-US" smtClean="0"/>
              <a:pPr/>
              <a:t>4/12/2021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29973E-3EC4-4BF1-A393-C1074864C788}" type="slidenum">
              <a:rPr lang="en-US" smtClean="0"/>
              <a:pPr/>
              <a:t>‹#›</a:t>
            </a:fld>
            <a:endParaRPr lang="en-US"/>
          </a:p>
        </p:txBody>
      </p:sp>
    </p:spTree>
    <p:extLst>
      <p:ext uri="{BB962C8B-B14F-4D97-AF65-F5344CB8AC3E}">
        <p14:creationId xmlns:p14="http://schemas.microsoft.com/office/powerpoint/2010/main" val="408811518"/>
      </p:ext>
    </p:extLst>
  </p:cSld>
  <p:clrMap bg1="lt1" tx1="dk1" bg2="lt2" tx2="dk2" accent1="accent1" accent2="accent2" accent3="accent3" accent4="accent4" accent5="accent5" accent6="accent6" hlink="hlink" folHlink="folHlink"/>
  <p:sldLayoutIdLst>
    <p:sldLayoutId id="2147483833" r:id="rId1"/>
    <p:sldLayoutId id="2147483834" r:id="rId2"/>
    <p:sldLayoutId id="2147483835" r:id="rId3"/>
    <p:sldLayoutId id="2147483836" r:id="rId4"/>
    <p:sldLayoutId id="2147483837" r:id="rId5"/>
    <p:sldLayoutId id="2147483838" r:id="rId6"/>
    <p:sldLayoutId id="2147483839" r:id="rId7"/>
    <p:sldLayoutId id="2147483840" r:id="rId8"/>
    <p:sldLayoutId id="2147483841" r:id="rId9"/>
    <p:sldLayoutId id="2147483842" r:id="rId10"/>
    <p:sldLayoutId id="214748384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mailto:Logan.Gross@SpecialOlympicsGA.org" TargetMode="External"/><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https://www.sogaucs.com/so-college-1"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www.phisigmakappa.org/special-olympics" TargetMode="Externa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hyperlink" Target="http://websites.omegafi.com/omegaws/sigmataugamma/chapters-advisors/chapter-standards/8-philanthropy-service" TargetMode="External"/><Relationship Id="rId4" Type="http://schemas.openxmlformats.org/officeDocument/2006/relationships/hyperlink" Target="http://www.alphasigmaalpha.org/aboutus/serviceandgiving/specialolympics"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hyperlink" Target="file:///C:\Users\lgross\OneDrive%20-%20Special%20Olympics%20Georgia\Desktop\SO%20College\Starter%20Guides\Special-Olympics-College-Event-Guide-2019_compressed%20(1).pdf" TargetMode="External"/><Relationship Id="rId3" Type="http://schemas.openxmlformats.org/officeDocument/2006/relationships/hyperlink" Target="https://www.sogaucs.com/so-college-1" TargetMode="External"/><Relationship Id="rId7" Type="http://schemas.openxmlformats.org/officeDocument/2006/relationships/hyperlink" Target="https://media.specialolympics.org/resources/community-building/youth-and-school/so-college/SO-College-Clubs-Guideline-v1-0.pdf" TargetMode="Externa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hyperlink" Target="http://media.specialolympics.org/resources/community-building/youth-and-school/so-college/Special-Olympics-College-Club-Starter-Guide.pdf" TargetMode="External"/><Relationship Id="rId5" Type="http://schemas.openxmlformats.org/officeDocument/2006/relationships/hyperlink" Target="http://www.specialolympicsga.org/become-an-athlete/so-college/" TargetMode="External"/><Relationship Id="rId4" Type="http://schemas.openxmlformats.org/officeDocument/2006/relationships/hyperlink" Target="https://www.specialolympics.org/our-work/unified-schools/college"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hyperlink" Target="mailto:Logan.Gross@SpecialOlympicsGA.or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27000">
              <a:schemeClr val="bg2">
                <a:tint val="97000"/>
                <a:hueMod val="142000"/>
                <a:satMod val="200000"/>
                <a:lumMod val="118000"/>
              </a:schemeClr>
            </a:gs>
            <a:gs pos="42000">
              <a:srgbClr val="DE0000"/>
            </a:gs>
          </a:gsLst>
          <a:lin ang="174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716773" y="1076030"/>
            <a:ext cx="9364394" cy="2264899"/>
          </a:xfrm>
        </p:spPr>
        <p:txBody>
          <a:bodyPr>
            <a:normAutofit/>
          </a:bodyPr>
          <a:lstStyle/>
          <a:p>
            <a:r>
              <a:rPr lang="en-US" b="1" dirty="0">
                <a:solidFill>
                  <a:schemeClr val="bg1"/>
                </a:solidFill>
                <a:latin typeface="Tahoma" panose="020B0604030504040204" pitchFamily="34" charset="0"/>
                <a:ea typeface="Tahoma" panose="020B0604030504040204" pitchFamily="34" charset="0"/>
                <a:cs typeface="Tahoma" panose="020B0604030504040204" pitchFamily="34" charset="0"/>
              </a:rPr>
              <a:t>SPECIAL OLYMPICS</a:t>
            </a:r>
            <a:br>
              <a:rPr lang="en-US" b="1" dirty="0">
                <a:solidFill>
                  <a:schemeClr val="bg1"/>
                </a:solidFill>
                <a:latin typeface="Tahoma" panose="020B0604030504040204" pitchFamily="34" charset="0"/>
                <a:ea typeface="Tahoma" panose="020B0604030504040204" pitchFamily="34" charset="0"/>
                <a:cs typeface="Tahoma" panose="020B0604030504040204" pitchFamily="34" charset="0"/>
              </a:rPr>
            </a:br>
            <a:r>
              <a:rPr lang="en-US" b="1" dirty="0">
                <a:solidFill>
                  <a:schemeClr val="bg1"/>
                </a:solidFill>
                <a:latin typeface="Tahoma" panose="020B0604030504040204" pitchFamily="34" charset="0"/>
                <a:ea typeface="Tahoma" panose="020B0604030504040204" pitchFamily="34" charset="0"/>
                <a:cs typeface="Tahoma" panose="020B0604030504040204" pitchFamily="34" charset="0"/>
              </a:rPr>
              <a:t>COLLEGE CLUBS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4320" y="5513770"/>
            <a:ext cx="4400550" cy="1344230"/>
          </a:xfrm>
          <a:prstGeom prst="rect">
            <a:avLst/>
          </a:prstGeom>
        </p:spPr>
      </p:pic>
    </p:spTree>
    <p:extLst>
      <p:ext uri="{BB962C8B-B14F-4D97-AF65-F5344CB8AC3E}">
        <p14:creationId xmlns:p14="http://schemas.microsoft.com/office/powerpoint/2010/main" val="29209608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80000">
              <a:schemeClr val="bg2">
                <a:tint val="97000"/>
                <a:hueMod val="142000"/>
                <a:satMod val="200000"/>
                <a:lumMod val="118000"/>
              </a:schemeClr>
            </a:gs>
            <a:gs pos="85000">
              <a:srgbClr val="DE0000"/>
            </a:gs>
          </a:gsLst>
          <a:lin ang="78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latin typeface="Tahoma" panose="020B0604030504040204" pitchFamily="34" charset="0"/>
                <a:ea typeface="Tahoma" panose="020B0604030504040204" pitchFamily="34" charset="0"/>
                <a:cs typeface="Tahoma" panose="020B0604030504040204" pitchFamily="34" charset="0"/>
              </a:rPr>
              <a:t>SO COLLEGE CLUBS</a:t>
            </a:r>
          </a:p>
        </p:txBody>
      </p:sp>
      <p:pic>
        <p:nvPicPr>
          <p:cNvPr id="5" name="Content Placeholder 4"/>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16708" t="2582" r="18618" b="46129"/>
          <a:stretch/>
        </p:blipFill>
        <p:spPr>
          <a:xfrm>
            <a:off x="0" y="5376530"/>
            <a:ext cx="1749288" cy="1315818"/>
          </a:xfrm>
        </p:spPr>
      </p:pic>
      <p:sp>
        <p:nvSpPr>
          <p:cNvPr id="3" name="Rectangle 2">
            <a:extLst>
              <a:ext uri="{FF2B5EF4-FFF2-40B4-BE49-F238E27FC236}">
                <a16:creationId xmlns:a16="http://schemas.microsoft.com/office/drawing/2014/main" id="{670FC820-34CA-4F83-BCEB-E9739143DAC7}"/>
              </a:ext>
            </a:extLst>
          </p:cNvPr>
          <p:cNvSpPr/>
          <p:nvPr/>
        </p:nvSpPr>
        <p:spPr>
          <a:xfrm>
            <a:off x="3103764" y="1690688"/>
            <a:ext cx="8017686" cy="5047536"/>
          </a:xfrm>
          <a:prstGeom prst="rect">
            <a:avLst/>
          </a:prstGeom>
        </p:spPr>
        <p:txBody>
          <a:bodyPr wrap="square">
            <a:spAutoFit/>
          </a:bodyPr>
          <a:lstStyle/>
          <a:p>
            <a:pPr marL="285750" indent="-285750">
              <a:buFont typeface="Arial" panose="020B0604020202020204" pitchFamily="34" charset="0"/>
              <a:buChar char="•"/>
            </a:pPr>
            <a:r>
              <a:rPr lang="en-US" sz="2000" dirty="0">
                <a:latin typeface="Tahoma" panose="020B0604030504040204" pitchFamily="34" charset="0"/>
                <a:ea typeface="Tahoma" panose="020B0604030504040204" pitchFamily="34" charset="0"/>
                <a:cs typeface="Tahoma" panose="020B0604030504040204" pitchFamily="34" charset="0"/>
              </a:rPr>
              <a:t>Special Olympics College Club functions as an official club on campus and connects college students and individuals with intellectual disabilities (Special Olympics athletes) through sport to build friendships and build campuses of respect and inclusion</a:t>
            </a:r>
          </a:p>
          <a:p>
            <a:pPr marL="285750" indent="-285750">
              <a:buFont typeface="Arial" panose="020B0604020202020204" pitchFamily="34" charset="0"/>
              <a:buChar char="•"/>
            </a:pPr>
            <a:endParaRPr lang="en-US" sz="2000" dirty="0"/>
          </a:p>
          <a:p>
            <a:endParaRPr lang="en-US" sz="2400" dirty="0"/>
          </a:p>
          <a:p>
            <a:endParaRPr lang="en-US" sz="2400" dirty="0"/>
          </a:p>
          <a:p>
            <a:endParaRPr lang="en-US" sz="2400" dirty="0"/>
          </a:p>
          <a:p>
            <a:endParaRPr lang="en-US" sz="2400" dirty="0"/>
          </a:p>
          <a:p>
            <a:endParaRPr lang="en-US" sz="2400" dirty="0"/>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000" dirty="0">
                <a:latin typeface="Tahoma" panose="020B0604030504040204" pitchFamily="34" charset="0"/>
                <a:ea typeface="Tahoma" panose="020B0604030504040204" pitchFamily="34" charset="0"/>
                <a:cs typeface="Tahoma" panose="020B0604030504040204" pitchFamily="34" charset="0"/>
              </a:rPr>
              <a:t>The purpose of SO College Clubs is to create a more inclusive community that allows for Special Olympics athletes and college students/faculty to develop a greater respect for one another</a:t>
            </a:r>
          </a:p>
          <a:p>
            <a:pPr marL="285750" indent="-285750">
              <a:buFont typeface="Arial" panose="020B0604020202020204" pitchFamily="34" charset="0"/>
              <a:buChar char="•"/>
            </a:pPr>
            <a:endParaRPr lang="en-US" dirty="0"/>
          </a:p>
        </p:txBody>
      </p:sp>
      <p:pic>
        <p:nvPicPr>
          <p:cNvPr id="1026" name="Picture 2" descr="Image result for special olympics college clubs">
            <a:extLst>
              <a:ext uri="{FF2B5EF4-FFF2-40B4-BE49-F238E27FC236}">
                <a16:creationId xmlns:a16="http://schemas.microsoft.com/office/drawing/2014/main" id="{DB584E5C-D73D-450A-963A-A8684EEAD50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15138" y="3257659"/>
            <a:ext cx="3394938" cy="19096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84995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80000">
              <a:schemeClr val="bg2">
                <a:tint val="97000"/>
                <a:hueMod val="142000"/>
                <a:satMod val="200000"/>
                <a:lumMod val="118000"/>
              </a:schemeClr>
            </a:gs>
            <a:gs pos="85000">
              <a:srgbClr val="DE0000"/>
            </a:gs>
          </a:gsLst>
          <a:lin ang="78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230094"/>
            <a:ext cx="10515600" cy="1325563"/>
          </a:xfrm>
        </p:spPr>
        <p:txBody>
          <a:bodyPr/>
          <a:lstStyle/>
          <a:p>
            <a:pPr algn="ctr"/>
            <a:r>
              <a:rPr lang="en-US" b="1" dirty="0">
                <a:latin typeface="Tahoma" panose="020B0604030504040204" pitchFamily="34" charset="0"/>
                <a:ea typeface="Tahoma" panose="020B0604030504040204" pitchFamily="34" charset="0"/>
                <a:cs typeface="Tahoma" panose="020B0604030504040204" pitchFamily="34" charset="0"/>
              </a:rPr>
              <a:t>STRUCTURE</a:t>
            </a:r>
          </a:p>
        </p:txBody>
      </p:sp>
      <p:pic>
        <p:nvPicPr>
          <p:cNvPr id="5" name="Content Placeholder 4"/>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16708" t="2582" r="18618" b="46129"/>
          <a:stretch/>
        </p:blipFill>
        <p:spPr>
          <a:xfrm>
            <a:off x="0" y="5376530"/>
            <a:ext cx="1749288" cy="1315818"/>
          </a:xfrm>
        </p:spPr>
      </p:pic>
      <p:sp>
        <p:nvSpPr>
          <p:cNvPr id="3" name="Rectangle 2">
            <a:extLst>
              <a:ext uri="{FF2B5EF4-FFF2-40B4-BE49-F238E27FC236}">
                <a16:creationId xmlns:a16="http://schemas.microsoft.com/office/drawing/2014/main" id="{ADDAD011-6278-44AE-938A-281C9AC8E6BB}"/>
              </a:ext>
            </a:extLst>
          </p:cNvPr>
          <p:cNvSpPr/>
          <p:nvPr/>
        </p:nvSpPr>
        <p:spPr>
          <a:xfrm>
            <a:off x="2858037" y="1614634"/>
            <a:ext cx="9111344" cy="4616648"/>
          </a:xfrm>
          <a:prstGeom prst="rect">
            <a:avLst/>
          </a:prstGeom>
        </p:spPr>
        <p:txBody>
          <a:bodyPr wrap="square">
            <a:spAutoFit/>
          </a:bodyPr>
          <a:lstStyle/>
          <a:p>
            <a:r>
              <a:rPr lang="en-US" sz="1400" dirty="0">
                <a:latin typeface="Tahoma" panose="020B0604030504040204" pitchFamily="34" charset="0"/>
                <a:ea typeface="Tahoma" panose="020B0604030504040204" pitchFamily="34" charset="0"/>
                <a:cs typeface="Tahoma" panose="020B0604030504040204" pitchFamily="34" charset="0"/>
              </a:rPr>
              <a:t>Special Olympics College Club programs are made up of three core elements: </a:t>
            </a:r>
            <a:r>
              <a:rPr lang="en-US" sz="1400" b="1" dirty="0">
                <a:latin typeface="Tahoma" panose="020B0604030504040204" pitchFamily="34" charset="0"/>
                <a:ea typeface="Tahoma" panose="020B0604030504040204" pitchFamily="34" charset="0"/>
                <a:cs typeface="Tahoma" panose="020B0604030504040204" pitchFamily="34" charset="0"/>
              </a:rPr>
              <a:t>Unified Sports, Youth Leadership, and opportunities for Full Campus Engagement.</a:t>
            </a:r>
          </a:p>
          <a:p>
            <a:r>
              <a:rPr lang="en-US" sz="1400" dirty="0">
                <a:latin typeface="Tahoma" panose="020B0604030504040204" pitchFamily="34" charset="0"/>
                <a:ea typeface="Tahoma" panose="020B0604030504040204" pitchFamily="34" charset="0"/>
                <a:cs typeface="Tahoma" panose="020B0604030504040204" pitchFamily="34" charset="0"/>
              </a:rPr>
              <a:t>Together these components can help students work for and with Special Olympics athletes to help transform school campuses into communities of acceptance and respect.</a:t>
            </a:r>
          </a:p>
          <a:p>
            <a:endParaRPr lang="en-US" sz="1400" dirty="0">
              <a:latin typeface="Tahoma" panose="020B0604030504040204" pitchFamily="34" charset="0"/>
              <a:ea typeface="Tahoma" panose="020B0604030504040204" pitchFamily="34" charset="0"/>
              <a:cs typeface="Tahoma" panose="020B0604030504040204" pitchFamily="34" charset="0"/>
            </a:endParaRPr>
          </a:p>
          <a:p>
            <a:r>
              <a:rPr lang="en-US" sz="1400" b="1" dirty="0">
                <a:latin typeface="Tahoma" panose="020B0604030504040204" pitchFamily="34" charset="0"/>
                <a:ea typeface="Tahoma" panose="020B0604030504040204" pitchFamily="34" charset="0"/>
                <a:cs typeface="Tahoma" panose="020B0604030504040204" pitchFamily="34" charset="0"/>
              </a:rPr>
              <a:t>Special Olympics Unified Sports® </a:t>
            </a:r>
          </a:p>
          <a:p>
            <a:r>
              <a:rPr lang="en-US" sz="1400" dirty="0">
                <a:latin typeface="Tahoma" panose="020B0604030504040204" pitchFamily="34" charset="0"/>
                <a:ea typeface="Tahoma" panose="020B0604030504040204" pitchFamily="34" charset="0"/>
                <a:cs typeface="Tahoma" panose="020B0604030504040204" pitchFamily="34" charset="0"/>
              </a:rPr>
              <a:t>Special Olympics Unified Sports joins students and Special Olympics athletes on the same team. It was inspired by a simple principle: training together and playing together is a quick path to friendship and understanding. In the context of a Special Olympics College Club, Unified Partners are college students without intellectual disabilities playing with Special Olympics athletes (individuals with an intellectual disability). At many schools Unified Sports functions as an intramural or club sport on campus, and at advanced levels this becomes tournaments with other local Special Olympics College Clubs. </a:t>
            </a:r>
          </a:p>
          <a:p>
            <a:r>
              <a:rPr lang="en-US" sz="1400" b="1" dirty="0">
                <a:latin typeface="Tahoma" panose="020B0604030504040204" pitchFamily="34" charset="0"/>
                <a:ea typeface="Tahoma" panose="020B0604030504040204" pitchFamily="34" charset="0"/>
                <a:cs typeface="Tahoma" panose="020B0604030504040204" pitchFamily="34" charset="0"/>
              </a:rPr>
              <a:t>Inclusive Youth Leadership </a:t>
            </a:r>
          </a:p>
          <a:p>
            <a:r>
              <a:rPr lang="en-US" sz="1400" dirty="0">
                <a:latin typeface="Tahoma" panose="020B0604030504040204" pitchFamily="34" charset="0"/>
                <a:ea typeface="Tahoma" panose="020B0604030504040204" pitchFamily="34" charset="0"/>
                <a:cs typeface="Tahoma" panose="020B0604030504040204" pitchFamily="34" charset="0"/>
              </a:rPr>
              <a:t>A Special Olympics College Club functions as an officially registered student-led club on campus, where students meet multiple times a month to plan events. This club is most effective when Special Olympics athletes are invited to become members. Students plan and organize all Special Olympics events on campus. </a:t>
            </a:r>
          </a:p>
          <a:p>
            <a:r>
              <a:rPr lang="en-US" sz="1400" b="1" dirty="0">
                <a:latin typeface="Tahoma" panose="020B0604030504040204" pitchFamily="34" charset="0"/>
                <a:ea typeface="Tahoma" panose="020B0604030504040204" pitchFamily="34" charset="0"/>
                <a:cs typeface="Tahoma" panose="020B0604030504040204" pitchFamily="34" charset="0"/>
              </a:rPr>
              <a:t>Whole Campus Engagement </a:t>
            </a:r>
          </a:p>
          <a:p>
            <a:r>
              <a:rPr lang="en-US" sz="1400" dirty="0">
                <a:latin typeface="Tahoma" panose="020B0604030504040204" pitchFamily="34" charset="0"/>
                <a:ea typeface="Tahoma" panose="020B0604030504040204" pitchFamily="34" charset="0"/>
                <a:cs typeface="Tahoma" panose="020B0604030504040204" pitchFamily="34" charset="0"/>
              </a:rPr>
              <a:t>Awareness Campaigns bring the whole college community together. Pledge signing drives, like Spread the Word to End the Word®, and rallies for respect can engage the whole student body. All students can be fans in the stands at local games, cheering on the participants. Whole School Engagement is a great entry point to introduce more students to the Special Olympics movement.</a:t>
            </a:r>
          </a:p>
        </p:txBody>
      </p:sp>
      <p:pic>
        <p:nvPicPr>
          <p:cNvPr id="6" name="Picture 5">
            <a:extLst>
              <a:ext uri="{FF2B5EF4-FFF2-40B4-BE49-F238E27FC236}">
                <a16:creationId xmlns:a16="http://schemas.microsoft.com/office/drawing/2014/main" id="{1DD1DF85-1477-4966-9956-336563D337C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200" y="1614634"/>
            <a:ext cx="1670583" cy="2502820"/>
          </a:xfrm>
          <a:prstGeom prst="rect">
            <a:avLst/>
          </a:prstGeom>
        </p:spPr>
      </p:pic>
    </p:spTree>
    <p:extLst>
      <p:ext uri="{BB962C8B-B14F-4D97-AF65-F5344CB8AC3E}">
        <p14:creationId xmlns:p14="http://schemas.microsoft.com/office/powerpoint/2010/main" val="29158562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80000">
              <a:schemeClr val="bg2">
                <a:tint val="97000"/>
                <a:hueMod val="142000"/>
                <a:satMod val="200000"/>
                <a:lumMod val="118000"/>
              </a:schemeClr>
            </a:gs>
            <a:gs pos="85000">
              <a:srgbClr val="DE0000"/>
            </a:gs>
          </a:gsLst>
          <a:lin ang="78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latin typeface="Tahoma" panose="020B0604030504040204" pitchFamily="34" charset="0"/>
                <a:ea typeface="Tahoma" panose="020B0604030504040204" pitchFamily="34" charset="0"/>
                <a:cs typeface="Tahoma" panose="020B0604030504040204" pitchFamily="34" charset="0"/>
              </a:rPr>
              <a:t>HOW TO START A CLUB	</a:t>
            </a:r>
          </a:p>
        </p:txBody>
      </p:sp>
      <p:pic>
        <p:nvPicPr>
          <p:cNvPr id="5" name="Content Placeholder 4"/>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16708" t="2582" r="18618" b="46129"/>
          <a:stretch/>
        </p:blipFill>
        <p:spPr>
          <a:xfrm>
            <a:off x="0" y="5376530"/>
            <a:ext cx="1749288" cy="1315818"/>
          </a:xfrm>
        </p:spPr>
      </p:pic>
      <p:sp>
        <p:nvSpPr>
          <p:cNvPr id="3" name="Rectangle 2">
            <a:extLst>
              <a:ext uri="{FF2B5EF4-FFF2-40B4-BE49-F238E27FC236}">
                <a16:creationId xmlns:a16="http://schemas.microsoft.com/office/drawing/2014/main" id="{EAE35906-908D-47AC-8EFF-B51C967B4967}"/>
              </a:ext>
            </a:extLst>
          </p:cNvPr>
          <p:cNvSpPr/>
          <p:nvPr/>
        </p:nvSpPr>
        <p:spPr>
          <a:xfrm>
            <a:off x="2374315" y="1616797"/>
            <a:ext cx="9124958" cy="4278094"/>
          </a:xfrm>
          <a:prstGeom prst="rect">
            <a:avLst/>
          </a:prstGeom>
        </p:spPr>
        <p:txBody>
          <a:bodyPr wrap="square">
            <a:spAutoFit/>
          </a:bodyPr>
          <a:lstStyle/>
          <a:p>
            <a:pPr marL="457200" marR="0" lvl="0" indent="-457200" algn="l" defTabSz="457200" rtl="0" eaLnBrk="1" fontAlgn="auto" latinLnBrk="0" hangingPunct="1">
              <a:lnSpc>
                <a:spcPct val="100000"/>
              </a:lnSpc>
              <a:spcBef>
                <a:spcPts val="0"/>
              </a:spcBef>
              <a:spcAft>
                <a:spcPts val="0"/>
              </a:spcAft>
              <a:buClrTx/>
              <a:buSzTx/>
              <a:buFontTx/>
              <a:buAutoNum type="arabicPeriod"/>
              <a:tabLst/>
              <a:defRPr/>
            </a:pPr>
            <a:r>
              <a:rPr kumimoji="0" lang="en-US" sz="16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CONNECT WITH SPECIAL OLYMPICS GEORGIA - Formalize a relationship with Special Olympics Georgia. If assistance is needed connecting with the local program, email </a:t>
            </a:r>
            <a:r>
              <a:rPr kumimoji="0" lang="en-US" sz="16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hlinkClick r:id="rId3"/>
              </a:rPr>
              <a:t>Logan.Gross@SpecialOlympicsGA.org</a:t>
            </a:r>
            <a:r>
              <a:rPr kumimoji="0" lang="en-US" sz="16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p>
          <a:p>
            <a:pPr marL="457200" marR="0" lvl="0" indent="-457200" algn="l" defTabSz="457200" rtl="0" eaLnBrk="1" fontAlgn="auto" latinLnBrk="0" hangingPunct="1">
              <a:lnSpc>
                <a:spcPct val="100000"/>
              </a:lnSpc>
              <a:spcBef>
                <a:spcPts val="0"/>
              </a:spcBef>
              <a:spcAft>
                <a:spcPts val="0"/>
              </a:spcAft>
              <a:buClrTx/>
              <a:buSzTx/>
              <a:buFontTx/>
              <a:buAutoNum type="arabicPeriod"/>
              <a:tabLst/>
              <a:defRPr/>
            </a:pPr>
            <a:r>
              <a:rPr kumimoji="0" lang="en-US" sz="16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REGISTER ON THE SPECIAL OLYMPICS COLLEGE CLUB WEBSITE - Visit the Special Olympics College Club site and complete the application through SOGA</a:t>
            </a:r>
          </a:p>
          <a:p>
            <a:pPr marL="914400" marR="0" lvl="1" indent="-457200" algn="l" defTabSz="457200" rtl="0" eaLnBrk="1" fontAlgn="auto" latinLnBrk="0" hangingPunct="1">
              <a:lnSpc>
                <a:spcPct val="100000"/>
              </a:lnSpc>
              <a:spcBef>
                <a:spcPts val="0"/>
              </a:spcBef>
              <a:spcAft>
                <a:spcPts val="0"/>
              </a:spcAft>
              <a:buClrTx/>
              <a:buSzTx/>
              <a:buFontTx/>
              <a:buAutoNum type="arabicPeriod"/>
              <a:tabLst/>
              <a:defRPr/>
            </a:pPr>
            <a:r>
              <a:rPr kumimoji="0" lang="en-US" sz="16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hlinkClick r:id="rId4"/>
              </a:rPr>
              <a:t>https://www.sogaucs.com/so-college-1</a:t>
            </a:r>
            <a:r>
              <a:rPr kumimoji="0" lang="en-US" sz="16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p>
          <a:p>
            <a:pPr marL="457200" marR="0" lvl="0" indent="-457200" algn="l" defTabSz="457200" rtl="0" eaLnBrk="1" fontAlgn="auto" latinLnBrk="0" hangingPunct="1">
              <a:lnSpc>
                <a:spcPct val="100000"/>
              </a:lnSpc>
              <a:spcBef>
                <a:spcPts val="0"/>
              </a:spcBef>
              <a:spcAft>
                <a:spcPts val="0"/>
              </a:spcAft>
              <a:buClrTx/>
              <a:buSzTx/>
              <a:buFontTx/>
              <a:buAutoNum type="arabicPeriod"/>
              <a:tabLst/>
              <a:defRPr/>
            </a:pPr>
            <a:r>
              <a:rPr kumimoji="0" lang="en-US" sz="16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CONTACT YOUR STUDENT ACTIVITES OFFICE - The Student Activities Office will be able to assist in the process of becoming a registered student organization on campus </a:t>
            </a:r>
          </a:p>
          <a:p>
            <a:pPr marL="457200" marR="0" lvl="0" indent="-457200" algn="l" defTabSz="457200" rtl="0" eaLnBrk="1" fontAlgn="auto" latinLnBrk="0" hangingPunct="1">
              <a:lnSpc>
                <a:spcPct val="100000"/>
              </a:lnSpc>
              <a:spcBef>
                <a:spcPts val="0"/>
              </a:spcBef>
              <a:spcAft>
                <a:spcPts val="0"/>
              </a:spcAft>
              <a:buClrTx/>
              <a:buSzTx/>
              <a:buFontTx/>
              <a:buAutoNum type="arabicPeriod"/>
              <a:tabLst/>
              <a:defRPr/>
            </a:pPr>
            <a:r>
              <a:rPr kumimoji="0" lang="en-US" sz="16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ESTABLISH AN EXECUTIVE BOARD - Fill the positions of President, Vice President, Secretary, and Treasurer to help with the planning and implementation of the club</a:t>
            </a:r>
          </a:p>
          <a:p>
            <a:pPr marL="457200" marR="0" lvl="0" indent="-457200" algn="l" defTabSz="457200" rtl="0" eaLnBrk="1" fontAlgn="auto" latinLnBrk="0" hangingPunct="1">
              <a:lnSpc>
                <a:spcPct val="100000"/>
              </a:lnSpc>
              <a:spcBef>
                <a:spcPts val="0"/>
              </a:spcBef>
              <a:spcAft>
                <a:spcPts val="0"/>
              </a:spcAft>
              <a:buClrTx/>
              <a:buSzTx/>
              <a:buFontTx/>
              <a:buAutoNum type="arabicPeriod"/>
              <a:tabLst/>
              <a:defRPr/>
            </a:pPr>
            <a:r>
              <a:rPr kumimoji="0" lang="en-US" sz="16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GET OTHERS INVOLVED AND RAISE AWARENESS ON CAMPUS - Set up an informational table on campus to raise awareness. Host a general interest meeting. Connect with other clubs/organizations on campus</a:t>
            </a:r>
          </a:p>
          <a:p>
            <a:pPr marL="457200" marR="0" lvl="0" indent="-457200" algn="l" defTabSz="457200" rtl="0" eaLnBrk="1" fontAlgn="auto" latinLnBrk="0" hangingPunct="1">
              <a:lnSpc>
                <a:spcPct val="100000"/>
              </a:lnSpc>
              <a:spcBef>
                <a:spcPts val="0"/>
              </a:spcBef>
              <a:spcAft>
                <a:spcPts val="0"/>
              </a:spcAft>
              <a:buClrTx/>
              <a:buSzTx/>
              <a:buFontTx/>
              <a:buAutoNum type="arabicPeriod"/>
              <a:tabLst/>
              <a:defRPr/>
            </a:pPr>
            <a:r>
              <a:rPr kumimoji="0" lang="en-US" sz="16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DECIDE WHAT KIND OF EVENT(S) TO HOST - Download and review the Special Olympics College Club Event Guide. Start planning events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7. 	RESOURCES - Use others as a resource. Don’t be afraid to collaborate with other Special 	Olympics College Clubs nearby. Connect with Special Olympics online for additional resources. </a:t>
            </a:r>
          </a:p>
        </p:txBody>
      </p:sp>
    </p:spTree>
    <p:extLst>
      <p:ext uri="{BB962C8B-B14F-4D97-AF65-F5344CB8AC3E}">
        <p14:creationId xmlns:p14="http://schemas.microsoft.com/office/powerpoint/2010/main" val="39672728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80000">
              <a:schemeClr val="bg2">
                <a:tint val="97000"/>
                <a:hueMod val="142000"/>
                <a:satMod val="200000"/>
                <a:lumMod val="118000"/>
              </a:schemeClr>
            </a:gs>
            <a:gs pos="85000">
              <a:srgbClr val="DE0000"/>
            </a:gs>
          </a:gsLst>
          <a:lin ang="78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latin typeface="Tahoma" panose="020B0604030504040204" pitchFamily="34" charset="0"/>
                <a:ea typeface="Tahoma" panose="020B0604030504040204" pitchFamily="34" charset="0"/>
                <a:cs typeface="Tahoma" panose="020B0604030504040204" pitchFamily="34" charset="0"/>
              </a:rPr>
              <a:t>WAYS TO GET CONNECTED	</a:t>
            </a:r>
          </a:p>
        </p:txBody>
      </p:sp>
      <p:pic>
        <p:nvPicPr>
          <p:cNvPr id="5" name="Content Placeholder 4"/>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16708" t="2582" r="18618" b="46129"/>
          <a:stretch/>
        </p:blipFill>
        <p:spPr>
          <a:xfrm>
            <a:off x="0" y="5376530"/>
            <a:ext cx="1749288" cy="1315818"/>
          </a:xfrm>
        </p:spPr>
      </p:pic>
      <p:sp>
        <p:nvSpPr>
          <p:cNvPr id="3" name="Rectangle 2">
            <a:extLst>
              <a:ext uri="{FF2B5EF4-FFF2-40B4-BE49-F238E27FC236}">
                <a16:creationId xmlns:a16="http://schemas.microsoft.com/office/drawing/2014/main" id="{EAE35906-908D-47AC-8EFF-B51C967B4967}"/>
              </a:ext>
            </a:extLst>
          </p:cNvPr>
          <p:cNvSpPr/>
          <p:nvPr/>
        </p:nvSpPr>
        <p:spPr>
          <a:xfrm>
            <a:off x="2257302" y="1690688"/>
            <a:ext cx="9096498" cy="4431983"/>
          </a:xfrm>
          <a:prstGeom prst="rect">
            <a:avLst/>
          </a:prstGeom>
        </p:spPr>
        <p:txBody>
          <a:bodyPr wrap="square">
            <a:spAutoFit/>
          </a:bodyPr>
          <a:lstStyle/>
          <a:p>
            <a:pPr marL="285750" indent="-285750">
              <a:buFont typeface="Arial" panose="020B0604020202020204" pitchFamily="34" charset="0"/>
              <a:buChar char="•"/>
            </a:pPr>
            <a:r>
              <a:rPr lang="en-US" sz="2400" dirty="0">
                <a:latin typeface="Tahoma" panose="020B0604030504040204" pitchFamily="34" charset="0"/>
                <a:ea typeface="Tahoma" panose="020B0604030504040204" pitchFamily="34" charset="0"/>
                <a:cs typeface="Tahoma" panose="020B0604030504040204" pitchFamily="34" charset="0"/>
              </a:rPr>
              <a:t>Start a club- Create a team of leaders</a:t>
            </a:r>
          </a:p>
          <a:p>
            <a:pPr marL="285750" indent="-285750">
              <a:buFont typeface="Arial" panose="020B0604020202020204" pitchFamily="34" charset="0"/>
              <a:buChar char="•"/>
            </a:pPr>
            <a:r>
              <a:rPr lang="en-US" sz="2400" dirty="0">
                <a:latin typeface="Tahoma" panose="020B0604030504040204" pitchFamily="34" charset="0"/>
                <a:ea typeface="Tahoma" panose="020B0604030504040204" pitchFamily="34" charset="0"/>
                <a:cs typeface="Tahoma" panose="020B0604030504040204" pitchFamily="34" charset="0"/>
              </a:rPr>
              <a:t>Student Activities Department</a:t>
            </a:r>
          </a:p>
          <a:p>
            <a:pPr marL="285750" indent="-285750">
              <a:buFont typeface="Arial" panose="020B0604020202020204" pitchFamily="34" charset="0"/>
              <a:buChar char="•"/>
            </a:pPr>
            <a:r>
              <a:rPr lang="en-US" sz="2400" dirty="0">
                <a:latin typeface="Tahoma" panose="020B0604030504040204" pitchFamily="34" charset="0"/>
                <a:ea typeface="Tahoma" panose="020B0604030504040204" pitchFamily="34" charset="0"/>
                <a:cs typeface="Tahoma" panose="020B0604030504040204" pitchFamily="34" charset="0"/>
              </a:rPr>
              <a:t>Recreation &amp; Intramurals</a:t>
            </a:r>
          </a:p>
          <a:p>
            <a:pPr marL="285750" indent="-285750">
              <a:buFont typeface="Arial" panose="020B0604020202020204" pitchFamily="34" charset="0"/>
              <a:buChar char="•"/>
            </a:pPr>
            <a:r>
              <a:rPr lang="en-US" sz="2400" dirty="0">
                <a:latin typeface="Tahoma" panose="020B0604030504040204" pitchFamily="34" charset="0"/>
                <a:ea typeface="Tahoma" panose="020B0604030504040204" pitchFamily="34" charset="0"/>
                <a:cs typeface="Tahoma" panose="020B0604030504040204" pitchFamily="34" charset="0"/>
              </a:rPr>
              <a:t>Host a State Invitational</a:t>
            </a:r>
          </a:p>
          <a:p>
            <a:pPr marL="285750" indent="-285750">
              <a:buFont typeface="Arial" panose="020B0604020202020204" pitchFamily="34" charset="0"/>
              <a:buChar char="•"/>
            </a:pPr>
            <a:r>
              <a:rPr lang="en-US" sz="2400" dirty="0">
                <a:latin typeface="Tahoma" panose="020B0604030504040204" pitchFamily="34" charset="0"/>
                <a:ea typeface="Tahoma" panose="020B0604030504040204" pitchFamily="34" charset="0"/>
                <a:cs typeface="Tahoma" panose="020B0604030504040204" pitchFamily="34" charset="0"/>
              </a:rPr>
              <a:t>Spread the Word Inclusion Campaigns</a:t>
            </a:r>
          </a:p>
          <a:p>
            <a:pPr marL="285750" indent="-285750">
              <a:buFont typeface="Arial" panose="020B0604020202020204" pitchFamily="34" charset="0"/>
              <a:buChar char="•"/>
            </a:pPr>
            <a:r>
              <a:rPr lang="en-US" sz="2400" dirty="0">
                <a:latin typeface="Tahoma" panose="020B0604030504040204" pitchFamily="34" charset="0"/>
                <a:ea typeface="Tahoma" panose="020B0604030504040204" pitchFamily="34" charset="0"/>
                <a:cs typeface="Tahoma" panose="020B0604030504040204" pitchFamily="34" charset="0"/>
              </a:rPr>
              <a:t>Fundraisers- Road races, raffles, etc.</a:t>
            </a:r>
          </a:p>
          <a:p>
            <a:pPr marL="285750" indent="-285750">
              <a:buFont typeface="Arial" panose="020B0604020202020204" pitchFamily="34" charset="0"/>
              <a:buChar char="•"/>
            </a:pPr>
            <a:r>
              <a:rPr lang="en-US" sz="2400" dirty="0">
                <a:latin typeface="Tahoma" panose="020B0604030504040204" pitchFamily="34" charset="0"/>
                <a:ea typeface="Tahoma" panose="020B0604030504040204" pitchFamily="34" charset="0"/>
                <a:cs typeface="Tahoma" panose="020B0604030504040204" pitchFamily="34" charset="0"/>
              </a:rPr>
              <a:t>Volunteer at local and state events</a:t>
            </a:r>
          </a:p>
          <a:p>
            <a:pPr marL="285750" indent="-285750">
              <a:buFont typeface="Arial" panose="020B0604020202020204" pitchFamily="34" charset="0"/>
              <a:buChar char="•"/>
            </a:pPr>
            <a:r>
              <a:rPr lang="en-US" sz="2400" dirty="0">
                <a:latin typeface="Tahoma" panose="020B0604030504040204" pitchFamily="34" charset="0"/>
                <a:ea typeface="Tahoma" panose="020B0604030504040204" pitchFamily="34" charset="0"/>
                <a:cs typeface="Tahoma" panose="020B0604030504040204" pitchFamily="34" charset="0"/>
              </a:rPr>
              <a:t>Connect Special Olympics athletes with Athletics Department</a:t>
            </a:r>
          </a:p>
          <a:p>
            <a:pPr marL="285750" indent="-285750">
              <a:buFont typeface="Arial" panose="020B0604020202020204" pitchFamily="34" charset="0"/>
              <a:buChar char="•"/>
            </a:pPr>
            <a:r>
              <a:rPr lang="en-US" sz="2400" dirty="0">
                <a:latin typeface="Tahoma" panose="020B0604030504040204" pitchFamily="34" charset="0"/>
                <a:ea typeface="Tahoma" panose="020B0604030504040204" pitchFamily="34" charset="0"/>
                <a:cs typeface="Tahoma" panose="020B0604030504040204" pitchFamily="34" charset="0"/>
              </a:rPr>
              <a:t>Greek organizations with Special Olympics as their national philanthropy: </a:t>
            </a:r>
            <a:r>
              <a:rPr lang="en-US" sz="2400" dirty="0">
                <a:latin typeface="Tahoma" panose="020B0604030504040204" pitchFamily="34" charset="0"/>
                <a:ea typeface="Tahoma" panose="020B0604030504040204" pitchFamily="34" charset="0"/>
                <a:cs typeface="Tahoma" panose="020B0604030504040204" pitchFamily="34" charset="0"/>
                <a:hlinkClick r:id="rId3"/>
              </a:rPr>
              <a:t>Phi Sigma Kappa</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a:latin typeface="Tahoma" panose="020B0604030504040204" pitchFamily="34" charset="0"/>
                <a:ea typeface="Tahoma" panose="020B0604030504040204" pitchFamily="34" charset="0"/>
                <a:cs typeface="Tahoma" panose="020B0604030504040204" pitchFamily="34" charset="0"/>
                <a:hlinkClick r:id="rId4"/>
              </a:rPr>
              <a:t>Alpha Sigma Alpha</a:t>
            </a:r>
            <a:r>
              <a:rPr lang="en-US" sz="2400" dirty="0">
                <a:latin typeface="Tahoma" panose="020B0604030504040204" pitchFamily="34" charset="0"/>
                <a:ea typeface="Tahoma" panose="020B0604030504040204" pitchFamily="34" charset="0"/>
                <a:cs typeface="Tahoma" panose="020B0604030504040204" pitchFamily="34" charset="0"/>
              </a:rPr>
              <a:t> and </a:t>
            </a:r>
            <a:r>
              <a:rPr lang="en-US" sz="2400" dirty="0">
                <a:latin typeface="Tahoma" panose="020B0604030504040204" pitchFamily="34" charset="0"/>
                <a:ea typeface="Tahoma" panose="020B0604030504040204" pitchFamily="34" charset="0"/>
                <a:cs typeface="Tahoma" panose="020B0604030504040204" pitchFamily="34" charset="0"/>
                <a:hlinkClick r:id="rId5"/>
              </a:rPr>
              <a:t>Sigma Tau Gamma</a:t>
            </a:r>
            <a:r>
              <a:rPr lang="en-US" sz="2400" dirty="0">
                <a:latin typeface="Tahoma" panose="020B0604030504040204" pitchFamily="34" charset="0"/>
                <a:ea typeface="Tahoma" panose="020B0604030504040204" pitchFamily="34" charset="0"/>
                <a:cs typeface="Tahoma" panose="020B0604030504040204" pitchFamily="34" charset="0"/>
              </a:rPr>
              <a:t>.</a:t>
            </a:r>
          </a:p>
          <a:p>
            <a:endParaRPr lang="en-US" dirty="0"/>
          </a:p>
        </p:txBody>
      </p:sp>
      <p:pic>
        <p:nvPicPr>
          <p:cNvPr id="6" name="Picture 5">
            <a:extLst>
              <a:ext uri="{FF2B5EF4-FFF2-40B4-BE49-F238E27FC236}">
                <a16:creationId xmlns:a16="http://schemas.microsoft.com/office/drawing/2014/main" id="{3E60C19A-8BEF-4CA5-91CA-9CEA2642D52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183361" y="1812022"/>
            <a:ext cx="3170439" cy="2094657"/>
          </a:xfrm>
          <a:prstGeom prst="rect">
            <a:avLst/>
          </a:prstGeom>
        </p:spPr>
      </p:pic>
    </p:spTree>
    <p:extLst>
      <p:ext uri="{BB962C8B-B14F-4D97-AF65-F5344CB8AC3E}">
        <p14:creationId xmlns:p14="http://schemas.microsoft.com/office/powerpoint/2010/main" val="3507519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80000">
              <a:schemeClr val="bg2">
                <a:tint val="97000"/>
                <a:hueMod val="142000"/>
                <a:satMod val="200000"/>
                <a:lumMod val="118000"/>
              </a:schemeClr>
            </a:gs>
            <a:gs pos="85000">
              <a:srgbClr val="DE0000"/>
            </a:gs>
          </a:gsLst>
          <a:lin ang="78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latin typeface="Tahoma" panose="020B0604030504040204" pitchFamily="34" charset="0"/>
                <a:ea typeface="Tahoma" panose="020B0604030504040204" pitchFamily="34" charset="0"/>
                <a:cs typeface="Tahoma" panose="020B0604030504040204" pitchFamily="34" charset="0"/>
              </a:rPr>
              <a:t>CURRENT SO COLLEGE CLUBS</a:t>
            </a:r>
          </a:p>
        </p:txBody>
      </p:sp>
      <p:pic>
        <p:nvPicPr>
          <p:cNvPr id="5" name="Content Placeholder 4"/>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16708" t="2582" r="18618" b="46129"/>
          <a:stretch/>
        </p:blipFill>
        <p:spPr>
          <a:xfrm>
            <a:off x="0" y="5376530"/>
            <a:ext cx="1749288" cy="1315818"/>
          </a:xfrm>
        </p:spPr>
      </p:pic>
      <p:sp>
        <p:nvSpPr>
          <p:cNvPr id="3" name="Rectangle 2">
            <a:extLst>
              <a:ext uri="{FF2B5EF4-FFF2-40B4-BE49-F238E27FC236}">
                <a16:creationId xmlns:a16="http://schemas.microsoft.com/office/drawing/2014/main" id="{D33D4B66-5881-4058-8E4C-711017C023B0}"/>
              </a:ext>
            </a:extLst>
          </p:cNvPr>
          <p:cNvSpPr/>
          <p:nvPr/>
        </p:nvSpPr>
        <p:spPr>
          <a:xfrm>
            <a:off x="5927229" y="2059393"/>
            <a:ext cx="5554201" cy="3046988"/>
          </a:xfrm>
          <a:prstGeom prst="rect">
            <a:avLst/>
          </a:prstGeom>
        </p:spPr>
        <p:txBody>
          <a:bodyPr wrap="square">
            <a:spAutoFit/>
          </a:bodyPr>
          <a:lstStyle/>
          <a:p>
            <a:pPr marL="285750" indent="-285750">
              <a:buFont typeface="Arial" panose="020B0604020202020204" pitchFamily="34" charset="0"/>
              <a:buChar char="•"/>
            </a:pPr>
            <a:r>
              <a:rPr lang="en-US" sz="3200" dirty="0">
                <a:latin typeface="Tahoma" panose="020B0604030504040204" pitchFamily="34" charset="0"/>
                <a:ea typeface="Tahoma" panose="020B0604030504040204" pitchFamily="34" charset="0"/>
                <a:cs typeface="Tahoma" panose="020B0604030504040204" pitchFamily="34" charset="0"/>
              </a:rPr>
              <a:t>University of Georgia</a:t>
            </a:r>
          </a:p>
          <a:p>
            <a:pPr marL="285750" indent="-285750">
              <a:buFont typeface="Arial" panose="020B0604020202020204" pitchFamily="34" charset="0"/>
              <a:buChar char="•"/>
            </a:pPr>
            <a:r>
              <a:rPr lang="en-US" sz="3200" dirty="0">
                <a:latin typeface="Tahoma" panose="020B0604030504040204" pitchFamily="34" charset="0"/>
                <a:ea typeface="Tahoma" panose="020B0604030504040204" pitchFamily="34" charset="0"/>
                <a:cs typeface="Tahoma" panose="020B0604030504040204" pitchFamily="34" charset="0"/>
              </a:rPr>
              <a:t>Emory University</a:t>
            </a:r>
          </a:p>
          <a:p>
            <a:pPr marL="285750" indent="-285750">
              <a:buFont typeface="Arial" panose="020B0604020202020204" pitchFamily="34" charset="0"/>
              <a:buChar char="•"/>
            </a:pPr>
            <a:r>
              <a:rPr lang="en-US" sz="3200" dirty="0">
                <a:latin typeface="Tahoma" panose="020B0604030504040204" pitchFamily="34" charset="0"/>
                <a:ea typeface="Tahoma" panose="020B0604030504040204" pitchFamily="34" charset="0"/>
                <a:cs typeface="Tahoma" panose="020B0604030504040204" pitchFamily="34" charset="0"/>
              </a:rPr>
              <a:t>Georgia Southern University</a:t>
            </a:r>
          </a:p>
          <a:p>
            <a:pPr marL="285750" indent="-285750">
              <a:buFont typeface="Arial" panose="020B0604020202020204" pitchFamily="34" charset="0"/>
              <a:buChar char="•"/>
            </a:pPr>
            <a:r>
              <a:rPr lang="en-US" sz="3200" dirty="0">
                <a:latin typeface="Tahoma" panose="020B0604030504040204" pitchFamily="34" charset="0"/>
                <a:ea typeface="Tahoma" panose="020B0604030504040204" pitchFamily="34" charset="0"/>
                <a:cs typeface="Tahoma" panose="020B0604030504040204" pitchFamily="34" charset="0"/>
              </a:rPr>
              <a:t>EAGLE Academy </a:t>
            </a:r>
          </a:p>
          <a:p>
            <a:pPr marL="285750" indent="-285750">
              <a:buFont typeface="Arial" panose="020B0604020202020204" pitchFamily="34" charset="0"/>
              <a:buChar char="•"/>
            </a:pPr>
            <a:r>
              <a:rPr lang="en-US" sz="3200" dirty="0">
                <a:latin typeface="Tahoma" panose="020B0604030504040204" pitchFamily="34" charset="0"/>
                <a:ea typeface="Tahoma" panose="020B0604030504040204" pitchFamily="34" charset="0"/>
                <a:cs typeface="Tahoma" panose="020B0604030504040204" pitchFamily="34" charset="0"/>
              </a:rPr>
              <a:t>Columbus State University</a:t>
            </a:r>
          </a:p>
          <a:p>
            <a:pPr marL="285750" indent="-285750">
              <a:buFont typeface="Arial" panose="020B0604020202020204" pitchFamily="34" charset="0"/>
              <a:buChar char="•"/>
            </a:pPr>
            <a:r>
              <a:rPr lang="en-US" sz="3200" dirty="0">
                <a:latin typeface="Tahoma" panose="020B0604030504040204" pitchFamily="34" charset="0"/>
                <a:ea typeface="Tahoma" panose="020B0604030504040204" pitchFamily="34" charset="0"/>
                <a:cs typeface="Tahoma" panose="020B0604030504040204" pitchFamily="34" charset="0"/>
              </a:rPr>
              <a:t>Berry College </a:t>
            </a:r>
            <a:endParaRPr lang="en-US" sz="2800" dirty="0">
              <a:latin typeface="Tahoma" panose="020B0604030504040204" pitchFamily="34" charset="0"/>
              <a:ea typeface="Tahoma" panose="020B0604030504040204" pitchFamily="34" charset="0"/>
              <a:cs typeface="Tahoma" panose="020B0604030504040204" pitchFamily="34" charset="0"/>
            </a:endParaRPr>
          </a:p>
        </p:txBody>
      </p:sp>
      <p:pic>
        <p:nvPicPr>
          <p:cNvPr id="6" name="Picture 5">
            <a:extLst>
              <a:ext uri="{FF2B5EF4-FFF2-40B4-BE49-F238E27FC236}">
                <a16:creationId xmlns:a16="http://schemas.microsoft.com/office/drawing/2014/main" id="{9CA4960D-C5C3-458F-856A-1B0D731D7F8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08253" y="2099541"/>
            <a:ext cx="1974140" cy="2966692"/>
          </a:xfrm>
          <a:prstGeom prst="rect">
            <a:avLst/>
          </a:prstGeom>
        </p:spPr>
      </p:pic>
    </p:spTree>
    <p:extLst>
      <p:ext uri="{BB962C8B-B14F-4D97-AF65-F5344CB8AC3E}">
        <p14:creationId xmlns:p14="http://schemas.microsoft.com/office/powerpoint/2010/main" val="14757307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80000">
              <a:schemeClr val="bg2">
                <a:tint val="97000"/>
                <a:hueMod val="142000"/>
                <a:satMod val="200000"/>
                <a:lumMod val="118000"/>
              </a:schemeClr>
            </a:gs>
            <a:gs pos="85000">
              <a:srgbClr val="DE0000"/>
            </a:gs>
          </a:gsLst>
          <a:lin ang="78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i="1" dirty="0"/>
              <a:t>RESOURCES	</a:t>
            </a:r>
          </a:p>
        </p:txBody>
      </p:sp>
      <p:pic>
        <p:nvPicPr>
          <p:cNvPr id="5" name="Content Placeholder 4"/>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16708" t="2582" r="18618" b="46129"/>
          <a:stretch/>
        </p:blipFill>
        <p:spPr>
          <a:xfrm>
            <a:off x="0" y="5376530"/>
            <a:ext cx="1749288" cy="1315818"/>
          </a:xfrm>
        </p:spPr>
      </p:pic>
      <p:sp>
        <p:nvSpPr>
          <p:cNvPr id="3" name="Rectangle 2">
            <a:extLst>
              <a:ext uri="{FF2B5EF4-FFF2-40B4-BE49-F238E27FC236}">
                <a16:creationId xmlns:a16="http://schemas.microsoft.com/office/drawing/2014/main" id="{EAE35906-908D-47AC-8EFF-B51C967B4967}"/>
              </a:ext>
            </a:extLst>
          </p:cNvPr>
          <p:cNvSpPr/>
          <p:nvPr/>
        </p:nvSpPr>
        <p:spPr>
          <a:xfrm>
            <a:off x="2931463" y="1917191"/>
            <a:ext cx="8108449" cy="4031873"/>
          </a:xfrm>
          <a:prstGeom prst="rect">
            <a:avLst/>
          </a:prstGeom>
        </p:spPr>
        <p:txBody>
          <a:bodyPr wrap="square">
            <a:spAutoFit/>
          </a:bodyPr>
          <a:lstStyle/>
          <a:p>
            <a:pPr lvl="0"/>
            <a:r>
              <a:rPr lang="en-US" sz="1600" dirty="0"/>
              <a:t>SO College Clubs Website</a:t>
            </a:r>
          </a:p>
          <a:p>
            <a:pPr lvl="0"/>
            <a:r>
              <a:rPr lang="en-US" sz="1600" dirty="0">
                <a:hlinkClick r:id="rId3"/>
              </a:rPr>
              <a:t>https://www.sogaucs.com/so-college-1</a:t>
            </a:r>
            <a:r>
              <a:rPr lang="en-US" sz="1600" dirty="0"/>
              <a:t> </a:t>
            </a:r>
          </a:p>
          <a:p>
            <a:pPr lvl="0"/>
            <a:r>
              <a:rPr lang="en-US" sz="1600" dirty="0">
                <a:hlinkClick r:id="rId4"/>
              </a:rPr>
              <a:t>https://www.specialolympics.org/our-work/unified-schools/college</a:t>
            </a:r>
            <a:endParaRPr lang="en-US" sz="1600" dirty="0"/>
          </a:p>
          <a:p>
            <a:pPr lvl="0"/>
            <a:r>
              <a:rPr lang="en-US" sz="1600" dirty="0">
                <a:hlinkClick r:id="rId5"/>
              </a:rPr>
              <a:t>http://www.specialolympicsga.org/become-an-athlete/so-college/ </a:t>
            </a:r>
            <a:endParaRPr lang="en-US" sz="1600" dirty="0"/>
          </a:p>
          <a:p>
            <a:pPr lvl="0"/>
            <a:r>
              <a:rPr lang="en-US" sz="1600" dirty="0"/>
              <a:t>Download the application on the SOGA website</a:t>
            </a:r>
          </a:p>
          <a:p>
            <a:pPr lvl="0"/>
            <a:endParaRPr lang="en-US" sz="1600" dirty="0"/>
          </a:p>
          <a:p>
            <a:pPr lvl="0"/>
            <a:r>
              <a:rPr lang="en-US" sz="1600" dirty="0"/>
              <a:t>SO College Starter Guide for ideas (pages 6-8 in particular). The Sky is the limit! </a:t>
            </a:r>
            <a:r>
              <a:rPr lang="en-US" sz="1600" u="sng" dirty="0">
                <a:hlinkClick r:id="rId6"/>
              </a:rPr>
              <a:t>http://media.specialolympics.org/resources/community-building/youth-and-school/so-college/Special-Olympics-College-Club-Starter-Guide.pdf</a:t>
            </a:r>
            <a:endParaRPr lang="en-US" sz="1600" u="sng" dirty="0"/>
          </a:p>
          <a:p>
            <a:pPr marL="342900" lvl="0" indent="-342900">
              <a:buAutoNum type="arabicPeriod" startAt="7"/>
            </a:pPr>
            <a:endParaRPr lang="en-US" sz="1600" u="sng" dirty="0"/>
          </a:p>
          <a:p>
            <a:pPr lvl="0"/>
            <a:r>
              <a:rPr lang="en-US" sz="1600" dirty="0"/>
              <a:t>Branding Guidelines</a:t>
            </a:r>
          </a:p>
          <a:p>
            <a:pPr lvl="0"/>
            <a:r>
              <a:rPr lang="en-US" sz="1600" dirty="0">
                <a:hlinkClick r:id="rId7"/>
              </a:rPr>
              <a:t>https://media.specialolympics.org/resources/community-building/youth-and-school/so-college/SO-College-Clubs-Guideline-v1-0.pdf</a:t>
            </a:r>
            <a:endParaRPr lang="en-US" sz="1600" dirty="0"/>
          </a:p>
          <a:p>
            <a:pPr lvl="0"/>
            <a:endParaRPr lang="en-US" sz="1600" dirty="0"/>
          </a:p>
          <a:p>
            <a:pPr lvl="0"/>
            <a:r>
              <a:rPr lang="en-US" sz="1600" dirty="0"/>
              <a:t>Event Guide</a:t>
            </a:r>
          </a:p>
          <a:p>
            <a:pPr lvl="0"/>
            <a:r>
              <a:rPr lang="en-US" sz="1600" dirty="0">
                <a:hlinkClick r:id="rId8" action="ppaction://hlinkfile"/>
              </a:rPr>
              <a:t>Special-Olympics-College-Event-Guide-2019_compressed (1).pdf</a:t>
            </a:r>
            <a:endParaRPr lang="en-US" sz="1600" dirty="0"/>
          </a:p>
        </p:txBody>
      </p:sp>
    </p:spTree>
    <p:extLst>
      <p:ext uri="{BB962C8B-B14F-4D97-AF65-F5344CB8AC3E}">
        <p14:creationId xmlns:p14="http://schemas.microsoft.com/office/powerpoint/2010/main" val="35603709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80000">
              <a:schemeClr val="bg2">
                <a:tint val="97000"/>
                <a:hueMod val="142000"/>
                <a:satMod val="200000"/>
                <a:lumMod val="118000"/>
              </a:schemeClr>
            </a:gs>
            <a:gs pos="85000">
              <a:srgbClr val="DE0000"/>
            </a:gs>
          </a:gsLst>
          <a:lin ang="7800000" scaled="0"/>
          <a:tileRect/>
        </a:gradFill>
        <a:effectLst/>
      </p:bgPr>
    </p:bg>
    <p:spTree>
      <p:nvGrpSpPr>
        <p:cNvPr id="1" name=""/>
        <p:cNvGrpSpPr/>
        <p:nvPr/>
      </p:nvGrpSpPr>
      <p:grpSpPr>
        <a:xfrm>
          <a:off x="0" y="0"/>
          <a:ext cx="0" cy="0"/>
          <a:chOff x="0" y="0"/>
          <a:chExt cx="0" cy="0"/>
        </a:xfrm>
      </p:grpSpPr>
      <p:pic>
        <p:nvPicPr>
          <p:cNvPr id="7" name="Picture 2" descr="Image result for special olympics college clubs">
            <a:extLst>
              <a:ext uri="{FF2B5EF4-FFF2-40B4-BE49-F238E27FC236}">
                <a16:creationId xmlns:a16="http://schemas.microsoft.com/office/drawing/2014/main" id="{8F7B48C1-76BF-432D-8396-D066CB05FCCB}"/>
              </a:ext>
            </a:extLst>
          </p:cNvPr>
          <p:cNvPicPr>
            <a:picLocks noChangeAspect="1" noChangeArrowheads="1"/>
          </p:cNvPicPr>
          <p:nvPr/>
        </p:nvPicPr>
        <p:blipFill rotWithShape="1">
          <a:blip r:embed="rId2" cstate="print">
            <a:alphaModFix amt="30000"/>
            <a:extLst>
              <a:ext uri="{28A0092B-C50C-407E-A947-70E740481C1C}">
                <a14:useLocalDpi xmlns:a14="http://schemas.microsoft.com/office/drawing/2010/main" val="0"/>
              </a:ext>
            </a:extLst>
          </a:blip>
          <a:srcRect t="7299" b="8365"/>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838200" y="365125"/>
            <a:ext cx="10515600" cy="1325563"/>
          </a:xfrm>
        </p:spPr>
        <p:txBody>
          <a:bodyPr/>
          <a:lstStyle/>
          <a:p>
            <a:pPr algn="ctr"/>
            <a:r>
              <a:rPr lang="en-US" b="1" i="1"/>
              <a:t>THANK YOU!</a:t>
            </a:r>
            <a:endParaRPr lang="en-US" b="1" i="1" dirty="0"/>
          </a:p>
        </p:txBody>
      </p:sp>
      <p:pic>
        <p:nvPicPr>
          <p:cNvPr id="5" name="Content Placeholder 4"/>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16708" t="2582" r="18618" b="46129"/>
          <a:stretch/>
        </p:blipFill>
        <p:spPr>
          <a:xfrm>
            <a:off x="0" y="5376530"/>
            <a:ext cx="1749288" cy="1315818"/>
          </a:xfrm>
        </p:spPr>
      </p:pic>
      <p:sp>
        <p:nvSpPr>
          <p:cNvPr id="3" name="TextBox 2">
            <a:extLst>
              <a:ext uri="{FF2B5EF4-FFF2-40B4-BE49-F238E27FC236}">
                <a16:creationId xmlns:a16="http://schemas.microsoft.com/office/drawing/2014/main" id="{9F9272A9-99FA-4F60-9264-A6846E9BC903}"/>
              </a:ext>
            </a:extLst>
          </p:cNvPr>
          <p:cNvSpPr txBox="1"/>
          <p:nvPr/>
        </p:nvSpPr>
        <p:spPr>
          <a:xfrm>
            <a:off x="1475262" y="1921139"/>
            <a:ext cx="9241476" cy="2954655"/>
          </a:xfrm>
          <a:prstGeom prst="rect">
            <a:avLst/>
          </a:prstGeom>
          <a:noFill/>
        </p:spPr>
        <p:txBody>
          <a:bodyPr wrap="square" rtlCol="0">
            <a:spAutoFit/>
          </a:bodyPr>
          <a:lstStyle/>
          <a:p>
            <a:pPr algn="ctr"/>
            <a:r>
              <a:rPr lang="en-US" sz="2800" dirty="0"/>
              <a:t>For more information on starting an SO College Club or getting involved with a current SO College Club, </a:t>
            </a:r>
          </a:p>
          <a:p>
            <a:pPr algn="ctr"/>
            <a:r>
              <a:rPr lang="en-US" sz="2800" dirty="0"/>
              <a:t>please contact:</a:t>
            </a:r>
          </a:p>
          <a:p>
            <a:pPr algn="ctr"/>
            <a:r>
              <a:rPr lang="en-US" sz="2800" dirty="0"/>
              <a:t>Logan Gross</a:t>
            </a:r>
          </a:p>
          <a:p>
            <a:pPr algn="ctr"/>
            <a:r>
              <a:rPr lang="en-US" sz="2800" dirty="0"/>
              <a:t>(770) 414-9390 ext. 1109</a:t>
            </a:r>
          </a:p>
          <a:p>
            <a:pPr algn="ctr"/>
            <a:r>
              <a:rPr lang="en-US" sz="2800" dirty="0">
                <a:hlinkClick r:id="rId4"/>
              </a:rPr>
              <a:t>Logan.Gross@SpecialOlympicsGA.org</a:t>
            </a:r>
            <a:r>
              <a:rPr lang="en-US" sz="2800" dirty="0"/>
              <a:t> </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324578847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Candara"/>
        <a:ea typeface=""/>
        <a:cs typeface=""/>
      </a:majorFont>
      <a:minorFont>
        <a:latin typeface="Candara"/>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2406</TotalTime>
  <Words>818</Words>
  <Application>Microsoft Office PowerPoint</Application>
  <PresentationFormat>Widescreen</PresentationFormat>
  <Paragraphs>67</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Candara</vt:lpstr>
      <vt:lpstr>Tahoma</vt:lpstr>
      <vt:lpstr>Office Theme</vt:lpstr>
      <vt:lpstr>SPECIAL OLYMPICS COLLEGE CLUBS</vt:lpstr>
      <vt:lpstr>SO COLLEGE CLUBS</vt:lpstr>
      <vt:lpstr>STRUCTURE</vt:lpstr>
      <vt:lpstr>HOW TO START A CLUB </vt:lpstr>
      <vt:lpstr>WAYS TO GET CONNECTED </vt:lpstr>
      <vt:lpstr>CURRENT SO COLLEGE CLUBS</vt:lpstr>
      <vt:lpstr>RESOURCES </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VOLUNTEER ORIENTATION</dc:title>
  <dc:creator>Liz Smith</dc:creator>
  <cp:lastModifiedBy>Logan Gross</cp:lastModifiedBy>
  <cp:revision>41</cp:revision>
  <dcterms:created xsi:type="dcterms:W3CDTF">2017-07-28T14:55:14Z</dcterms:created>
  <dcterms:modified xsi:type="dcterms:W3CDTF">2021-04-13T12:26:34Z</dcterms:modified>
</cp:coreProperties>
</file>